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embeddedFontLst>
    <p:embeddedFont>
      <p:font typeface="Anton" pitchFamily="2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Helvetica Neue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iCJSYdq7VfDXeDQvsMNyX1kL9i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3.png>
</file>

<file path=ppt/media/image4.gif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Google Shape;24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4" name="Google Shape;40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6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panorámica con descripción">
  <p:cSld name="Imagen panorámica con descripció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5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35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72" name="Google Shape;172;p35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3" name="Google Shape;173;p3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escripción">
  <p:cSld name="Título y descripción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6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6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9" name="Google Shape;179;p3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3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3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 con descripción">
  <p:cSld name="Cita con descripción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7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5" name="Google Shape;185;p37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6" name="Google Shape;186;p3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3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3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189" name="Google Shape;189;p37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US" sz="8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90" name="Google Shape;190;p37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US" sz="8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rjeta de nombre">
  <p:cSld name="Tarjeta de nombre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8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38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94" name="Google Shape;194;p3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3">
  <p:cSld name="Columna 3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9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9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0" name="Google Shape;200;p39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1" name="Google Shape;201;p39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2" name="Google Shape;202;p39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3" name="Google Shape;203;p39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4" name="Google Shape;204;p39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5" name="Google Shape;205;p3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3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de imagen 3">
  <p:cSld name="Columna de imagen 3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40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1" name="Google Shape;211;p40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2" name="Google Shape;212;p40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3" name="Google Shape;213;p40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4" name="Google Shape;214;p40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5" name="Google Shape;215;p40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6" name="Google Shape;216;p40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7" name="Google Shape;217;p40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8" name="Google Shape;218;p40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9" name="Google Shape;219;p4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4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41"/>
          <p:cNvSpPr txBox="1">
            <a:spLocks noGrp="1"/>
          </p:cNvSpPr>
          <p:nvPr>
            <p:ph type="body" idx="1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5" name="Google Shape;225;p4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4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4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>
            <a:spLocks noGrp="1"/>
          </p:cNvSpPr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42"/>
          <p:cNvSpPr txBox="1">
            <a:spLocks noGrp="1"/>
          </p:cNvSpPr>
          <p:nvPr>
            <p:ph type="body" idx="1"/>
          </p:nvPr>
        </p:nvSpPr>
        <p:spPr>
          <a:xfrm rot="5400000">
            <a:off x="2424905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4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4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a de título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27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" name="Google Shape;64;p27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65" name="Google Shape;65;p27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7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7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7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7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7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1" name="Google Shape;71;p27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2" name="Google Shape;72;p27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7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4" name="Google Shape;74;p27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5" name="Google Shape;75;p27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7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7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27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7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27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7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7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3" name="Google Shape;83;p27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7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7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27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7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8" name="Google Shape;88;p27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7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27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7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27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7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7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7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6" name="Google Shape;96;p27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27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7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27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0" name="Google Shape;100;p27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7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27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7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4" name="Google Shape;104;p27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7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7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27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7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9" name="Google Shape;109;p27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7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7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2" name="Google Shape;112;p27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3" name="Google Shape;113;p27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7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7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6" name="Google Shape;116;p27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7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8" name="Google Shape;118;p27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27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>
            <a:endParaRPr/>
          </a:p>
        </p:txBody>
      </p:sp>
      <p:sp>
        <p:nvSpPr>
          <p:cNvPr id="121" name="Google Shape;121;p27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7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7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29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0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40" name="Google Shape;140;p30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30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42" name="Google Shape;142;p30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3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3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3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3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33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59" name="Google Shape;159;p3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3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3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34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5" name="Google Shape;165;p34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6" name="Google Shape;166;p3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3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5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5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oogle Shape;12;p25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3" name="Google Shape;13;p25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5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5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5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25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5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25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0" name="Google Shape;20;p25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5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5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25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" name="Google Shape;24;p25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5" name="Google Shape;25;p25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25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25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" name="Google Shape;28;p25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5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5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25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5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25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5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25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" name="Google Shape;36;p25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5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5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" name="Google Shape;39;p25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" name="Google Shape;40;p25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41" name="Google Shape;41;p25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2" name="Google Shape;42;p25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5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5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25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5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25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5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" name="Google Shape;49;p25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5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" name="Google Shape;51;p2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4" name="Google Shape;54;p2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pic>
        <p:nvPicPr>
          <p:cNvPr id="239" name="Google Shape;239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5107" y="126393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"/>
          <p:cNvSpPr txBox="1"/>
          <p:nvPr/>
        </p:nvSpPr>
        <p:spPr>
          <a:xfrm>
            <a:off x="2381312" y="35136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4800" b="0" i="1" u="none" strike="noStrike" cap="none" dirty="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¿EMPEZAMOS?</a:t>
            </a:r>
            <a:endParaRPr sz="4800" b="0" i="1" u="none" strike="noStrike" cap="none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41" name="Google Shape;241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48143" y="2133749"/>
            <a:ext cx="5495714" cy="3763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330" name="Google Shape;33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554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10"/>
          <p:cNvSpPr txBox="1"/>
          <p:nvPr/>
        </p:nvSpPr>
        <p:spPr>
          <a:xfrm>
            <a:off x="1455447" y="442066"/>
            <a:ext cx="8464000" cy="777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i="1" u="sng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VARIABLE Y CONSTANTE</a:t>
            </a:r>
            <a:endParaRPr sz="4800" i="1" u="sng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2" name="Google Shape;332;p10"/>
          <p:cNvSpPr txBox="1"/>
          <p:nvPr/>
        </p:nvSpPr>
        <p:spPr>
          <a:xfrm>
            <a:off x="1065962" y="1441549"/>
            <a:ext cx="10318200" cy="2062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Una variable la podemos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definir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como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un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contenedor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dependiendo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del lenguajes debemos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definir</a:t>
            </a:r>
            <a:r>
              <a:rPr lang="en-US" dirty="0"/>
              <a:t> 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el tipo de dato que se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desea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almacenar. En un nivel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más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técnico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podemos decir que es la forma de reservar</a:t>
            </a:r>
            <a:r>
              <a:rPr lang="en-US" dirty="0"/>
              <a:t> 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un espacio en memoria.</a:t>
            </a:r>
            <a:b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Las variables pueden cambiar en cualquier momento del algoritmo.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Las constante por otro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lado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nos dice que los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valores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almacenados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no pueden cambiar, son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valores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fijos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. En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otras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palabras, decimos que son 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valores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inmutables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no pueden cambiar.</a:t>
            </a:r>
            <a:endParaRPr dirty="0"/>
          </a:p>
        </p:txBody>
      </p:sp>
      <p:pic>
        <p:nvPicPr>
          <p:cNvPr id="333" name="Google Shape;333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7330" y="3855063"/>
            <a:ext cx="6714777" cy="3002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339" name="Google Shape;339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565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346" name="Google Shape;346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565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12"/>
          <p:cNvSpPr txBox="1"/>
          <p:nvPr/>
        </p:nvSpPr>
        <p:spPr>
          <a:xfrm>
            <a:off x="1455447" y="220685"/>
            <a:ext cx="8464000" cy="777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i="1" u="sng" dirty="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OPERADORES RELACIONALES</a:t>
            </a:r>
            <a:endParaRPr sz="4800" i="1" u="sng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48" name="Google Shape;348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55447" y="2366494"/>
            <a:ext cx="8820874" cy="4365111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12"/>
          <p:cNvSpPr txBox="1"/>
          <p:nvPr/>
        </p:nvSpPr>
        <p:spPr>
          <a:xfrm>
            <a:off x="951390" y="1174695"/>
            <a:ext cx="10289219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Los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operadores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relacionales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 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comparan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datos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numéricos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de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serie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caracteres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o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lógicos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. El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resultado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 la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comparación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ya sea Verdadero ( 1 ) o Falso ( 0 ),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puede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utilizarse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para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tomar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una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decisión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referente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al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flujo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del programa</a:t>
            </a: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355" name="Google Shape;35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565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13"/>
          <p:cNvSpPr txBox="1"/>
          <p:nvPr/>
        </p:nvSpPr>
        <p:spPr>
          <a:xfrm>
            <a:off x="1428152" y="255833"/>
            <a:ext cx="8464000" cy="777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i="1" u="sng" dirty="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OPERADORES LOGICOS</a:t>
            </a:r>
            <a:endParaRPr sz="4800" i="1" u="sng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57" name="Google Shape;357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884236"/>
            <a:ext cx="12192000" cy="4973763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13"/>
          <p:cNvSpPr txBox="1"/>
          <p:nvPr/>
        </p:nvSpPr>
        <p:spPr>
          <a:xfrm>
            <a:off x="849117" y="1060028"/>
            <a:ext cx="1019829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Nos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sirve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para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comparar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o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analizar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dos (o en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ocasiones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más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)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condiciones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y en base al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resultado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del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análisis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tomar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una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decisión</a:t>
            </a: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64" name="Google Shape;36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565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14"/>
          <p:cNvSpPr txBox="1"/>
          <p:nvPr/>
        </p:nvSpPr>
        <p:spPr>
          <a:xfrm>
            <a:off x="1247643" y="220685"/>
            <a:ext cx="8464000" cy="777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i="1" u="sng" dirty="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EJERCICIOS</a:t>
            </a:r>
            <a:endParaRPr sz="4800" i="1" u="sng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66" name="Google Shape;366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56784" y="1092808"/>
            <a:ext cx="8528499" cy="5733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79" name="Google Shape;379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565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372" name="Google Shape;37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565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-23884"/>
            <a:ext cx="12192000" cy="6881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386" name="Google Shape;38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565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393" name="Google Shape;39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565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400" name="Google Shape;400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565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"/>
          <p:cNvSpPr txBox="1"/>
          <p:nvPr/>
        </p:nvSpPr>
        <p:spPr>
          <a:xfrm>
            <a:off x="525467" y="2446933"/>
            <a:ext cx="3262800" cy="331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47" name="Google Shape;247;p2"/>
          <p:cNvSpPr/>
          <p:nvPr/>
        </p:nvSpPr>
        <p:spPr>
          <a:xfrm>
            <a:off x="7647072" y="1470867"/>
            <a:ext cx="4407600" cy="892000"/>
          </a:xfrm>
          <a:prstGeom prst="chevron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CLASE 3</a:t>
            </a:r>
            <a:endParaRPr sz="24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37317" y="1471152"/>
            <a:ext cx="4729200" cy="8920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CLASE 1</a:t>
            </a:r>
            <a:endParaRPr sz="24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49" name="Google Shape;249;p2"/>
          <p:cNvSpPr txBox="1"/>
          <p:nvPr/>
        </p:nvSpPr>
        <p:spPr>
          <a:xfrm>
            <a:off x="1280033" y="2789667"/>
            <a:ext cx="1255600" cy="6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SET UP</a:t>
            </a:r>
            <a:endParaRPr sz="2133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50" name="Google Shape;250;p2"/>
          <p:cNvSpPr/>
          <p:nvPr/>
        </p:nvSpPr>
        <p:spPr>
          <a:xfrm>
            <a:off x="4081182" y="1470867"/>
            <a:ext cx="4407600" cy="8920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CLASE 2</a:t>
            </a:r>
            <a:endParaRPr sz="24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51" name="Google Shape;251;p2"/>
          <p:cNvSpPr txBox="1"/>
          <p:nvPr/>
        </p:nvSpPr>
        <p:spPr>
          <a:xfrm>
            <a:off x="705667" y="2719267"/>
            <a:ext cx="3082400" cy="10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CLASE 1 - </a:t>
            </a:r>
            <a:endParaRPr sz="2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2" name="Google Shape;252;p2"/>
          <p:cNvSpPr txBox="1"/>
          <p:nvPr/>
        </p:nvSpPr>
        <p:spPr>
          <a:xfrm>
            <a:off x="470433" y="2667700"/>
            <a:ext cx="3082400" cy="32060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3" name="Google Shape;253;p2"/>
          <p:cNvSpPr txBox="1"/>
          <p:nvPr/>
        </p:nvSpPr>
        <p:spPr>
          <a:xfrm>
            <a:off x="1276867" y="2712933"/>
            <a:ext cx="1677600" cy="6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254" name="Google Shape;254;p2"/>
          <p:cNvGrpSpPr/>
          <p:nvPr/>
        </p:nvGrpSpPr>
        <p:grpSpPr>
          <a:xfrm>
            <a:off x="4470468" y="2446897"/>
            <a:ext cx="3317833" cy="3712193"/>
            <a:chOff x="3352850" y="1996688"/>
            <a:chExt cx="2488375" cy="2570059"/>
          </a:xfrm>
        </p:grpSpPr>
        <p:sp>
          <p:nvSpPr>
            <p:cNvPr id="255" name="Google Shape;255;p2"/>
            <p:cNvSpPr txBox="1"/>
            <p:nvPr/>
          </p:nvSpPr>
          <p:spPr>
            <a:xfrm>
              <a:off x="3394125" y="1996688"/>
              <a:ext cx="2447100" cy="248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256" name="Google Shape;256;p2"/>
            <p:cNvSpPr txBox="1"/>
            <p:nvPr/>
          </p:nvSpPr>
          <p:spPr>
            <a:xfrm>
              <a:off x="3352850" y="2083047"/>
              <a:ext cx="2311800" cy="2483700"/>
            </a:xfrm>
            <a:prstGeom prst="rect">
              <a:avLst/>
            </a:prstGeom>
            <a:solidFill>
              <a:srgbClr val="999999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257" name="Google Shape;257;p2"/>
          <p:cNvSpPr txBox="1"/>
          <p:nvPr/>
        </p:nvSpPr>
        <p:spPr>
          <a:xfrm>
            <a:off x="4494101" y="4294435"/>
            <a:ext cx="3082400" cy="8920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67" b="1" u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Concepto de </a:t>
            </a:r>
            <a:r>
              <a:rPr lang="en-US" sz="1467" b="1" u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Algoritmos</a:t>
            </a:r>
            <a:endParaRPr sz="1467" b="1" u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8" name="Google Shape;258;p2"/>
          <p:cNvSpPr txBox="1"/>
          <p:nvPr/>
        </p:nvSpPr>
        <p:spPr>
          <a:xfrm>
            <a:off x="8333000" y="2497467"/>
            <a:ext cx="3262800" cy="331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59" name="Google Shape;259;p2"/>
          <p:cNvSpPr txBox="1"/>
          <p:nvPr/>
        </p:nvSpPr>
        <p:spPr>
          <a:xfrm>
            <a:off x="8333000" y="2718384"/>
            <a:ext cx="3082400" cy="3521600"/>
          </a:xfrm>
          <a:prstGeom prst="rect">
            <a:avLst/>
          </a:prstGeom>
          <a:solidFill>
            <a:srgbClr val="999999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60" name="Google Shape;260;p2"/>
          <p:cNvSpPr txBox="1"/>
          <p:nvPr/>
        </p:nvSpPr>
        <p:spPr>
          <a:xfrm>
            <a:off x="4465701" y="3489235"/>
            <a:ext cx="3110800" cy="8052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67" b="1" u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67" b="1" u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Tipos de lenguajes</a:t>
            </a:r>
            <a:endParaRPr sz="1467" b="1" u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67" b="1" u="non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1" name="Google Shape;261;p2"/>
          <p:cNvSpPr txBox="1"/>
          <p:nvPr/>
        </p:nvSpPr>
        <p:spPr>
          <a:xfrm>
            <a:off x="8269200" y="4761600"/>
            <a:ext cx="3110800" cy="14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67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Operadores relaciones y lógicos</a:t>
            </a:r>
            <a:br>
              <a:rPr lang="en-US" sz="1467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br>
              <a:rPr lang="en-US" sz="1467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467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Operadores aritméticos</a:t>
            </a:r>
            <a:endParaRPr sz="1467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2" name="Google Shape;262;p2"/>
          <p:cNvSpPr txBox="1"/>
          <p:nvPr/>
        </p:nvSpPr>
        <p:spPr>
          <a:xfrm>
            <a:off x="8333000" y="3635333"/>
            <a:ext cx="3110800" cy="1076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67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Concepto de variables y </a:t>
            </a:r>
            <a:r>
              <a:rPr lang="en-US" sz="1467" b="1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constantes</a:t>
            </a:r>
            <a:endParaRPr sz="1467" b="1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3" name="Google Shape;263;p2"/>
          <p:cNvSpPr txBox="1"/>
          <p:nvPr/>
        </p:nvSpPr>
        <p:spPr>
          <a:xfrm>
            <a:off x="470633" y="2712800"/>
            <a:ext cx="3082400" cy="32060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67" b="1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67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Normas de Convivencia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67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67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Presentación del curso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67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67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Metodologias de evaluacion</a:t>
            </a:r>
            <a:endParaRPr sz="1467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4" name="Google Shape;264;p2"/>
          <p:cNvSpPr txBox="1"/>
          <p:nvPr/>
        </p:nvSpPr>
        <p:spPr>
          <a:xfrm>
            <a:off x="1705217" y="68633"/>
            <a:ext cx="8464000" cy="13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i="1" u="sng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MÓDULOS DE TRABAJO</a:t>
            </a:r>
            <a:endParaRPr sz="4800" i="1" u="sng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5" name="Google Shape;265;p2"/>
          <p:cNvSpPr txBox="1"/>
          <p:nvPr/>
        </p:nvSpPr>
        <p:spPr>
          <a:xfrm>
            <a:off x="4504599" y="5233170"/>
            <a:ext cx="3078800" cy="8920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67" b="1" u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Concepto de </a:t>
            </a:r>
            <a:r>
              <a:rPr lang="en-US" sz="1467" b="1" u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Diagrama</a:t>
            </a:r>
            <a:r>
              <a:rPr lang="en-US" sz="1467" b="1" u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US" sz="1467" b="1" u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Flujo</a:t>
            </a:r>
            <a:endParaRPr sz="1467" b="1" u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67" b="1" u="none" dirty="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67" b="1" u="none" dirty="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6" name="Google Shape;266;p2"/>
          <p:cNvSpPr txBox="1"/>
          <p:nvPr/>
        </p:nvSpPr>
        <p:spPr>
          <a:xfrm>
            <a:off x="4470268" y="2563565"/>
            <a:ext cx="3078800" cy="8920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rgbClr val="3CEFA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67" b="1" u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Historia de los lenguajes de </a:t>
            </a:r>
            <a:r>
              <a:rPr lang="en-US" sz="1467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programación</a:t>
            </a:r>
            <a:endParaRPr sz="1467" b="1" u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67" b="1" u="non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7" name="Google Shape;267;p2"/>
          <p:cNvSpPr txBox="1"/>
          <p:nvPr/>
        </p:nvSpPr>
        <p:spPr>
          <a:xfrm>
            <a:off x="8333000" y="2728829"/>
            <a:ext cx="3110800" cy="89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67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 de entrada y salida</a:t>
            </a:r>
            <a:endParaRPr sz="1467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8" name="Google Shape;26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6466" y="42499"/>
            <a:ext cx="11620870" cy="483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pic>
        <p:nvPicPr>
          <p:cNvPr id="407" name="Google Shape;407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565" y="-5426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0"/>
          <p:cNvSpPr txBox="1"/>
          <p:nvPr/>
        </p:nvSpPr>
        <p:spPr>
          <a:xfrm>
            <a:off x="1062754" y="761646"/>
            <a:ext cx="9984656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latin typeface="Arial Rounded"/>
                <a:sym typeface="Arial Rounded"/>
              </a:rPr>
              <a:t>¿Qué número falta?</a:t>
            </a:r>
            <a:endParaRPr lang="es-ES"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2000" b="1" dirty="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F836B8-5F7E-4CCE-F8D0-4337096BBB93}"/>
              </a:ext>
            </a:extLst>
          </p:cNvPr>
          <p:cNvSpPr txBox="1"/>
          <p:nvPr/>
        </p:nvSpPr>
        <p:spPr>
          <a:xfrm>
            <a:off x="3228844" y="0"/>
            <a:ext cx="4967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u="sng" dirty="0"/>
              <a:t>Para pensar….</a:t>
            </a:r>
            <a:endParaRPr lang="es-AR" sz="4000" b="1" u="sng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0A26BB8-E99B-C61B-E16D-6898D7916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754" y="1170086"/>
            <a:ext cx="6916023" cy="568791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00533A3-EC83-8D9C-F778-0E98A2BDD46A}"/>
              </a:ext>
            </a:extLst>
          </p:cNvPr>
          <p:cNvSpPr txBox="1"/>
          <p:nvPr/>
        </p:nvSpPr>
        <p:spPr>
          <a:xfrm>
            <a:off x="9683851" y="1170086"/>
            <a:ext cx="1184940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lphaUcParenR"/>
            </a:pPr>
            <a:r>
              <a:rPr lang="es-AR" sz="3600" b="1" dirty="0">
                <a:latin typeface="Arial Rounded"/>
              </a:rPr>
              <a:t>54</a:t>
            </a:r>
          </a:p>
          <a:p>
            <a:pPr marL="342900" indent="-342900">
              <a:buAutoNum type="alphaUcParenR"/>
            </a:pPr>
            <a:endParaRPr lang="es-AR" sz="3600" b="1" dirty="0">
              <a:latin typeface="Arial Rounded"/>
            </a:endParaRPr>
          </a:p>
          <a:p>
            <a:pPr marL="342900" indent="-342900">
              <a:buAutoNum type="alphaUcParenR"/>
            </a:pPr>
            <a:r>
              <a:rPr lang="es-AR" sz="3600" b="1" dirty="0">
                <a:latin typeface="Arial Rounded"/>
              </a:rPr>
              <a:t>34</a:t>
            </a:r>
          </a:p>
          <a:p>
            <a:pPr marL="342900" indent="-342900">
              <a:buAutoNum type="alphaUcParenR"/>
            </a:pPr>
            <a:endParaRPr lang="es-AR" sz="3600" b="1" dirty="0">
              <a:latin typeface="Arial Rounded"/>
            </a:endParaRPr>
          </a:p>
          <a:p>
            <a:pPr marL="342900" indent="-342900">
              <a:buAutoNum type="alphaUcParenR"/>
            </a:pPr>
            <a:r>
              <a:rPr lang="es-AR" sz="3600" b="1" dirty="0">
                <a:latin typeface="Arial Rounded"/>
              </a:rPr>
              <a:t>44</a:t>
            </a:r>
          </a:p>
          <a:p>
            <a:pPr marL="342900" indent="-342900">
              <a:buAutoNum type="alphaUcParenR"/>
            </a:pPr>
            <a:endParaRPr lang="es-AR" sz="3600" b="1" dirty="0">
              <a:latin typeface="Arial Rounded"/>
            </a:endParaRPr>
          </a:p>
          <a:p>
            <a:pPr marL="342900" indent="-342900">
              <a:buAutoNum type="alphaUcParenR"/>
            </a:pPr>
            <a:r>
              <a:rPr lang="es-AR" sz="3600" b="1" dirty="0">
                <a:latin typeface="Arial Rounded"/>
              </a:rPr>
              <a:t>22</a:t>
            </a:r>
          </a:p>
          <a:p>
            <a:pPr marL="342900" indent="-342900">
              <a:buAutoNum type="alphaUcParenR"/>
            </a:pPr>
            <a:endParaRPr lang="es-AR" sz="3600" b="1" dirty="0">
              <a:latin typeface="Arial Rounded"/>
            </a:endParaRPr>
          </a:p>
          <a:p>
            <a:pPr marL="342900" indent="-342900">
              <a:buAutoNum type="alphaUcParenR"/>
            </a:pPr>
            <a:r>
              <a:rPr lang="es-AR" sz="3600" b="1" dirty="0">
                <a:latin typeface="Arial Rounded"/>
              </a:rPr>
              <a:t>64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pic>
        <p:nvPicPr>
          <p:cNvPr id="414" name="Google Shape;414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788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21"/>
          <p:cNvSpPr txBox="1"/>
          <p:nvPr/>
        </p:nvSpPr>
        <p:spPr>
          <a:xfrm>
            <a:off x="1103672" y="1328620"/>
            <a:ext cx="9984656" cy="4401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Un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camión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se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desplaza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a una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velocidad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 80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kilómetros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por hora.  ¿Qué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distancia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recorrerá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en 30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minutos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?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 Rounded"/>
              <a:buAutoNum type="alphaUcParenR"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15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kilómetros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.</a:t>
            </a:r>
            <a:endParaRPr sz="2000" dirty="0"/>
          </a:p>
          <a:p>
            <a:pPr marL="3429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B) 30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kilómetros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.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C) 40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kilómetros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.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D) 80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kilómetros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.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E)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Ninguno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.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B5844B-220D-74E0-F24A-D09CA0217946}"/>
              </a:ext>
            </a:extLst>
          </p:cNvPr>
          <p:cNvSpPr txBox="1"/>
          <p:nvPr/>
        </p:nvSpPr>
        <p:spPr>
          <a:xfrm>
            <a:off x="3411939" y="126394"/>
            <a:ext cx="4967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u="sng" dirty="0"/>
              <a:t>Para pensar….</a:t>
            </a:r>
            <a:endParaRPr lang="es-AR" sz="4000" b="1" u="sng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421" name="Google Shape;42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788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22"/>
          <p:cNvSpPr txBox="1"/>
          <p:nvPr/>
        </p:nvSpPr>
        <p:spPr>
          <a:xfrm>
            <a:off x="1144590" y="1130113"/>
            <a:ext cx="9984656" cy="4862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Señale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los dos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números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que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continuarían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la siguiente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serie</a:t>
            </a: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: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        </a:t>
            </a:r>
            <a:r>
              <a:rPr lang="en-US" sz="32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46    47    48    45    50    43    52    41    54</a:t>
            </a:r>
            <a:endParaRPr sz="32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 Rounded"/>
              <a:buAutoNum type="alphaUcParenR"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39 - 58.</a:t>
            </a:r>
            <a:endParaRPr sz="2000" dirty="0"/>
          </a:p>
          <a:p>
            <a:pPr marL="3429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B) 39 - 56.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C) 38 - 56.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D) 56 - 39.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E) 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Ninguno</a:t>
            </a:r>
            <a:r>
              <a:rPr lang="en-US" sz="2000" b="0" i="0" dirty="0">
                <a:solidFill>
                  <a:srgbClr val="08102B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23" name="Google Shape;42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19898" y="3701395"/>
            <a:ext cx="3072102" cy="315660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1DB3F0-CC3A-5635-6DF5-15202C4CBAF2}"/>
              </a:ext>
            </a:extLst>
          </p:cNvPr>
          <p:cNvSpPr txBox="1"/>
          <p:nvPr/>
        </p:nvSpPr>
        <p:spPr>
          <a:xfrm>
            <a:off x="3411939" y="126394"/>
            <a:ext cx="4967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u="sng" dirty="0"/>
              <a:t>Para pensar….</a:t>
            </a:r>
            <a:endParaRPr lang="es-AR" sz="4000" b="1" u="sng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pic>
        <p:nvPicPr>
          <p:cNvPr id="429" name="Google Shape;429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788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23"/>
          <p:cNvSpPr txBox="1"/>
          <p:nvPr/>
        </p:nvSpPr>
        <p:spPr>
          <a:xfrm>
            <a:off x="490922" y="1169539"/>
            <a:ext cx="11326736" cy="4093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Sabiendo</a:t>
            </a:r>
            <a:r>
              <a:rPr lang="en-US" sz="24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que a=2, b=3, c=5, d=1, e=7, f=6, g=4, h=8, </a:t>
            </a:r>
            <a:r>
              <a:rPr lang="en-US" sz="24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</a:t>
            </a:r>
            <a:r>
              <a:rPr lang="en-US" sz="24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=0 ¿Qué </a:t>
            </a:r>
            <a:r>
              <a:rPr lang="en-US" sz="24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número</a:t>
            </a:r>
            <a:r>
              <a:rPr lang="en-US" sz="24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resulta</a:t>
            </a:r>
            <a:r>
              <a:rPr lang="en-US" sz="24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 la </a:t>
            </a:r>
            <a:r>
              <a:rPr lang="en-US" sz="24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serie</a:t>
            </a:r>
            <a:r>
              <a:rPr lang="en-US" sz="24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	" </a:t>
            </a:r>
            <a:r>
              <a:rPr lang="en-US" sz="24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cadadiaceacfe</a:t>
            </a:r>
            <a:r>
              <a:rPr lang="en-US" sz="24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“</a:t>
            </a:r>
            <a:endParaRPr sz="24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 Rounded"/>
              <a:buAutoNum type="alphaUcParenR"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5211402572567.</a:t>
            </a:r>
            <a:endParaRPr sz="2000" dirty="0"/>
          </a:p>
          <a:p>
            <a:pPr marL="3429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B) 5213106572567.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C) 5212402572567.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D) 5212102572567.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EC6E91-BE4B-8A14-E69E-6C56205BB074}"/>
              </a:ext>
            </a:extLst>
          </p:cNvPr>
          <p:cNvSpPr txBox="1"/>
          <p:nvPr/>
        </p:nvSpPr>
        <p:spPr>
          <a:xfrm>
            <a:off x="3125336" y="126394"/>
            <a:ext cx="4967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u="sng" dirty="0"/>
              <a:t>Para pensar….</a:t>
            </a:r>
            <a:endParaRPr lang="es-AR" sz="4000" b="1" u="sng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pic>
        <p:nvPicPr>
          <p:cNvPr id="436" name="Google Shape;43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788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24"/>
          <p:cNvSpPr txBox="1"/>
          <p:nvPr/>
        </p:nvSpPr>
        <p:spPr>
          <a:xfrm>
            <a:off x="1062754" y="868289"/>
            <a:ext cx="9984656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En el </a:t>
            </a:r>
            <a:r>
              <a:rPr lang="en-US" sz="18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gráfico</a:t>
            </a:r>
            <a:r>
              <a:rPr lang="en-US" sz="1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, ¿</a:t>
            </a:r>
            <a:r>
              <a:rPr lang="en-US" sz="20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cuál</a:t>
            </a:r>
            <a:r>
              <a:rPr lang="en-US" sz="1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es la </a:t>
            </a:r>
            <a:r>
              <a:rPr lang="en-US" sz="18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menor</a:t>
            </a:r>
            <a:r>
              <a:rPr lang="en-US" sz="1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cantidad</a:t>
            </a:r>
            <a:r>
              <a:rPr lang="en-US" sz="1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 </a:t>
            </a:r>
            <a:r>
              <a:rPr lang="en-US" sz="18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palitos</a:t>
            </a:r>
            <a:r>
              <a:rPr lang="en-US" sz="1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que se deben mover para </a:t>
            </a:r>
            <a:r>
              <a:rPr lang="en-US" sz="18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formar</a:t>
            </a:r>
            <a:r>
              <a:rPr lang="en-US" sz="1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exactamente</a:t>
            </a:r>
            <a:r>
              <a:rPr lang="en-US" sz="1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cuatro </a:t>
            </a:r>
            <a:r>
              <a:rPr lang="en-US" sz="18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cuadrados</a:t>
            </a:r>
            <a:r>
              <a:rPr lang="en-US" sz="1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iguales</a:t>
            </a:r>
            <a:r>
              <a:rPr lang="en-US" sz="1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?</a:t>
            </a:r>
            <a:endParaRPr sz="18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438" name="Google Shape;438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1020" y="1685224"/>
            <a:ext cx="9058323" cy="3487552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24"/>
          <p:cNvSpPr txBox="1"/>
          <p:nvPr/>
        </p:nvSpPr>
        <p:spPr>
          <a:xfrm>
            <a:off x="1041020" y="5513983"/>
            <a:ext cx="905832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2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A) 2 </a:t>
            </a:r>
            <a:r>
              <a:rPr lang="en-US" sz="2800" dirty="0">
                <a:ea typeface="Arial Rounded"/>
              </a:rPr>
              <a:t>          </a:t>
            </a:r>
            <a:r>
              <a:rPr lang="en-US" sz="2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B) 5      </a:t>
            </a:r>
            <a:r>
              <a:rPr lang="en-US" sz="2800" dirty="0">
                <a:ea typeface="Arial Rounded"/>
              </a:rPr>
              <a:t>    </a:t>
            </a:r>
            <a:r>
              <a:rPr lang="en-US" sz="2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C) 1          </a:t>
            </a:r>
            <a:r>
              <a:rPr lang="en-US" sz="2800" dirty="0">
                <a:ea typeface="Arial Rounded"/>
              </a:rPr>
              <a:t> </a:t>
            </a:r>
            <a:r>
              <a:rPr lang="en-US" sz="2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D) 4            </a:t>
            </a:r>
            <a:r>
              <a:rPr lang="en-US" sz="2800" dirty="0">
                <a:ea typeface="Arial Rounded"/>
              </a:rPr>
              <a:t>  </a:t>
            </a:r>
            <a:r>
              <a:rPr lang="en-US" sz="2800" b="1" dirty="0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E) 3</a:t>
            </a:r>
            <a:endParaRPr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9FD1BC-7A44-7426-FEEC-D1761BAC9D99}"/>
              </a:ext>
            </a:extLst>
          </p:cNvPr>
          <p:cNvSpPr txBox="1"/>
          <p:nvPr/>
        </p:nvSpPr>
        <p:spPr>
          <a:xfrm>
            <a:off x="3302757" y="31059"/>
            <a:ext cx="4967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u="sng" dirty="0"/>
              <a:t>Para pensar….</a:t>
            </a:r>
            <a:endParaRPr lang="es-AR" sz="4000" b="1" u="sng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274" name="Google Shape;27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5107" y="126393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"/>
          <p:cNvSpPr txBox="1"/>
          <p:nvPr/>
        </p:nvSpPr>
        <p:spPr>
          <a:xfrm>
            <a:off x="1705217" y="514905"/>
            <a:ext cx="8464000" cy="872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i="1" u="sng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PREGUNTAS</a:t>
            </a:r>
            <a:endParaRPr sz="4800" i="1" u="sng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76" name="Google Shape;276;p3"/>
          <p:cNvSpPr txBox="1"/>
          <p:nvPr/>
        </p:nvSpPr>
        <p:spPr>
          <a:xfrm>
            <a:off x="1402672" y="2112885"/>
            <a:ext cx="8464000" cy="3170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1- ¿Qué es un algoritmo?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2- Definición de lenguaje de bajo y alto nivel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3- Diferencia entre lenguajes de tipado débil y fuerte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4- Concepto de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diagrama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flujo</a:t>
            </a:r>
            <a:endParaRPr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82" name="Google Shape;28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554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289" name="Google Shape;28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554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5"/>
          <p:cNvSpPr txBox="1"/>
          <p:nvPr/>
        </p:nvSpPr>
        <p:spPr>
          <a:xfrm>
            <a:off x="1640562" y="609601"/>
            <a:ext cx="8464000" cy="777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i="1" u="sng" dirty="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PARTES DE UN ALGORITMO</a:t>
            </a:r>
            <a:endParaRPr sz="4800" i="1" u="sng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1" name="Google Shape;291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31696" y="1870640"/>
            <a:ext cx="9328608" cy="4860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297" name="Google Shape;297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7554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6"/>
          <p:cNvSpPr txBox="1"/>
          <p:nvPr/>
        </p:nvSpPr>
        <p:spPr>
          <a:xfrm>
            <a:off x="1582387" y="220685"/>
            <a:ext cx="8464000" cy="777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i="1" u="sng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ENTRADA</a:t>
            </a:r>
            <a:endParaRPr sz="4800" i="1" u="sng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99" name="Google Shape;299;p6"/>
          <p:cNvSpPr txBox="1"/>
          <p:nvPr/>
        </p:nvSpPr>
        <p:spPr>
          <a:xfrm>
            <a:off x="804909" y="1092808"/>
            <a:ext cx="10582182" cy="470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Las entradas son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todos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aquellos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insumos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que se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requieren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para el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adecuado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procesamiento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 los datos y que se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definirán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como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variables,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teniendo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en cuenta el tipo de dato:</a:t>
            </a:r>
            <a:endParaRPr sz="2000"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Cadena: Datos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similares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al anterior, pero que pueden almacenar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cadenas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caracteres</a:t>
            </a:r>
            <a:endParaRPr sz="2000"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Enteros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: Datos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numéricos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que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manejan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cantidades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enteras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.</a:t>
            </a:r>
            <a:endParaRPr sz="2000"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Flotantes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o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decimales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: Son datos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numéricos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que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permiten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almacenar datos con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parte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entera y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parte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decimal.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Existen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dos tipos: float o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flotante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y doble o double.</a:t>
            </a:r>
            <a:endParaRPr sz="2000"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Booleanos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: Son datos que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representan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valores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lógicos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de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tal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manera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que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devuelven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resultados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como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Falso o Verdadero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305" name="Google Shape;305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554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7"/>
          <p:cNvSpPr txBox="1"/>
          <p:nvPr/>
        </p:nvSpPr>
        <p:spPr>
          <a:xfrm>
            <a:off x="1323079" y="220685"/>
            <a:ext cx="8464000" cy="777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i="1" u="sng" dirty="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PROCESO</a:t>
            </a:r>
            <a:endParaRPr sz="4800" i="1" u="sng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7" name="Google Shape;307;p7"/>
          <p:cNvSpPr txBox="1"/>
          <p:nvPr/>
        </p:nvSpPr>
        <p:spPr>
          <a:xfrm>
            <a:off x="1006764" y="1308595"/>
            <a:ext cx="1017847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Los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procesos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son los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diversos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métodos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o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instrucciones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mediante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las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cuales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se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realizan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cambios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a los datos entrada para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convertirlas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en un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resultado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.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Un ejemplo de un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proceso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es una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operación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aritmética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ya sea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suma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resta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multiplicación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división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entre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otras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.</a:t>
            </a:r>
            <a:endParaRPr dirty="0"/>
          </a:p>
        </p:txBody>
      </p:sp>
      <p:pic>
        <p:nvPicPr>
          <p:cNvPr id="308" name="Google Shape;308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71573" y="3174839"/>
            <a:ext cx="7832832" cy="3556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314" name="Google Shape;31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554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8"/>
          <p:cNvSpPr txBox="1"/>
          <p:nvPr/>
        </p:nvSpPr>
        <p:spPr>
          <a:xfrm>
            <a:off x="1732927" y="609601"/>
            <a:ext cx="8464000" cy="777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i="1" u="sng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SALIDA</a:t>
            </a:r>
            <a:endParaRPr sz="4800" i="1" u="sng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6" name="Google Shape;316;p8"/>
          <p:cNvSpPr txBox="1"/>
          <p:nvPr/>
        </p:nvSpPr>
        <p:spPr>
          <a:xfrm>
            <a:off x="1112622" y="1870640"/>
            <a:ext cx="9966755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Son los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valores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o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resultados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que se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generan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después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 una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operación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o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proceso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.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17" name="Google Shape;317;p8"/>
          <p:cNvSpPr txBox="1"/>
          <p:nvPr/>
        </p:nvSpPr>
        <p:spPr>
          <a:xfrm>
            <a:off x="1495822" y="2648472"/>
            <a:ext cx="8522562" cy="3170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Ejercicio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: Dados dos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números</a:t>
            </a: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sumarlos y mostrar el </a:t>
            </a:r>
            <a:r>
              <a:rPr lang="en-US" sz="18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resultado</a:t>
            </a:r>
            <a:endParaRPr sz="18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// 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ENTRADA</a:t>
            </a:r>
            <a:endParaRPr sz="20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 =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B =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// PROCESO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 =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// SALIDA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R = </a:t>
            </a:r>
            <a:endParaRPr sz="18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323" name="Google Shape;32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554" y="126394"/>
            <a:ext cx="11620870" cy="483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ircuito">
  <a:themeElements>
    <a:clrScheme name="Circuito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689</Words>
  <Application>Microsoft Office PowerPoint</Application>
  <PresentationFormat>Panorámica</PresentationFormat>
  <Paragraphs>145</Paragraphs>
  <Slides>24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1" baseType="lpstr">
      <vt:lpstr>Arial</vt:lpstr>
      <vt:lpstr>Helvetica Neue</vt:lpstr>
      <vt:lpstr>Arial Rounded</vt:lpstr>
      <vt:lpstr>Calibri</vt:lpstr>
      <vt:lpstr>Twentieth Century</vt:lpstr>
      <vt:lpstr>Anton</vt:lpstr>
      <vt:lpstr>Circuito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lozano</dc:creator>
  <cp:lastModifiedBy>Richard lozano</cp:lastModifiedBy>
  <cp:revision>7</cp:revision>
  <dcterms:created xsi:type="dcterms:W3CDTF">2022-08-15T03:12:18Z</dcterms:created>
  <dcterms:modified xsi:type="dcterms:W3CDTF">2023-08-30T04:21:50Z</dcterms:modified>
</cp:coreProperties>
</file>